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75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2" r:id="rId18"/>
    <p:sldId id="291" r:id="rId19"/>
    <p:sldId id="293" r:id="rId20"/>
    <p:sldId id="294" r:id="rId21"/>
    <p:sldId id="295" r:id="rId22"/>
    <p:sldId id="296" r:id="rId23"/>
    <p:sldId id="289" r:id="rId24"/>
    <p:sldId id="297" r:id="rId25"/>
    <p:sldId id="298" r:id="rId26"/>
    <p:sldId id="271" r:id="rId27"/>
    <p:sldId id="260" r:id="rId28"/>
  </p:sldIdLst>
  <p:sldSz cx="12192000" cy="6858000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2" autoAdjust="0"/>
  </p:normalViewPr>
  <p:slideViewPr>
    <p:cSldViewPr snapToGrid="0">
      <p:cViewPr>
        <p:scale>
          <a:sx n="90" d="100"/>
          <a:sy n="90" d="100"/>
        </p:scale>
        <p:origin x="370" y="-211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-3811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rive.google.com/file/d/1B1s5gBlvgU81H9GGolLQVw_SOi-vyNf2/vie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979715"/>
            <a:ext cx="9119010" cy="326819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800"/>
              </a:spcBef>
              <a:spcAft>
                <a:spcPts val="3000"/>
              </a:spcAft>
            </a:pPr>
            <a: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ВЫПУСКНАЯ КВАЛИФИКАЦИОННАЯ РАБОТА</a:t>
            </a:r>
            <a:br>
              <a:rPr lang="ru-RU" sz="2800" b="1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32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по курсу 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Data Science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Pro</a:t>
            </a:r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  <a:t>»</a:t>
            </a:r>
            <a:b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2400" b="1" spc="-1" dirty="0">
                <a:solidFill>
                  <a:schemeClr val="bg1"/>
                </a:solidFill>
                <a:latin typeface="Arial"/>
                <a:ea typeface="DejaVu Sans"/>
              </a:rPr>
              <a:t>Тема: Прогнозирование конечных свойств </a:t>
            </a:r>
            <a:br>
              <a:rPr lang="ru-RU" sz="2400" spc="-1" dirty="0">
                <a:solidFill>
                  <a:schemeClr val="bg1"/>
                </a:solidFill>
                <a:latin typeface="Arial"/>
              </a:rPr>
            </a:br>
            <a:r>
              <a:rPr lang="ru-RU" sz="2400" b="1" spc="-1" dirty="0">
                <a:solidFill>
                  <a:schemeClr val="bg1"/>
                </a:solidFill>
                <a:latin typeface="Arial"/>
                <a:ea typeface="DejaVu Sans"/>
              </a:rPr>
              <a:t>новых материалов (композиционных материалов)</a:t>
            </a:r>
            <a:endParaRPr lang="ru-RU" sz="2400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/>
              <a:t>Слушатель: Поникаровских Андрей Александрович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438D7-680E-2AC0-F92D-9A627365C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62276EA-825B-8D85-1D12-53FCE87DD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1678" y="3510703"/>
            <a:ext cx="6466424" cy="2461545"/>
          </a:xfrm>
        </p:spPr>
        <p:txBody>
          <a:bodyPr>
            <a:noAutofit/>
          </a:bodyPr>
          <a:lstStyle/>
          <a:p>
            <a:pPr marL="76200" indent="0">
              <a:lnSpc>
                <a:spcPct val="100000"/>
              </a:lnSpc>
              <a:spcAft>
                <a:spcPts val="1414"/>
              </a:spcAft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Для каждого признака строим отдельная модель:</a:t>
            </a:r>
            <a:endParaRPr lang="ru-RU" sz="16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модуль упругости при растяжении</a:t>
            </a:r>
            <a:endParaRPr lang="ru-RU" sz="16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прочность при растяжении</a:t>
            </a:r>
            <a:endParaRPr lang="ru-RU" sz="16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соотношение матрица-наполнитель</a:t>
            </a:r>
            <a:endParaRPr lang="ru-RU" sz="1600" spc="-1" dirty="0">
              <a:latin typeface="Arial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3801EA-0E04-44A5-6B6C-1FEC52C36F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5B08DCE6-CB72-6040-1041-8A2970DAB4F5}"/>
              </a:ext>
            </a:extLst>
          </p:cNvPr>
          <p:cNvGrpSpPr/>
          <p:nvPr/>
        </p:nvGrpSpPr>
        <p:grpSpPr>
          <a:xfrm>
            <a:off x="3167879" y="469293"/>
            <a:ext cx="457065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D27F622-CD57-E83B-537E-7F0FECCC95D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Выходные переменные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5F6C1CBE-6C74-83B7-A864-1392A474228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E1596CFE-5CC2-7B1D-855D-94F19AE1845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703F25-F4B1-56EF-7F85-B69580B4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1838536"/>
            <a:ext cx="2712720" cy="13182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4FAFF4-E1A0-57BF-1E44-957D4399A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434" y="1869016"/>
            <a:ext cx="2407920" cy="1287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7D46876-E9C9-38E8-9EE5-2E58D803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430" y="1869016"/>
            <a:ext cx="2575560" cy="13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74224-B782-1ADC-D565-33E892332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82EFA00-9795-F90D-870B-E6E1D182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108360" indent="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None/>
            </a:pPr>
            <a:r>
              <a:rPr lang="ru-RU" sz="2000" spc="-1" dirty="0">
                <a:latin typeface="Arial"/>
              </a:rPr>
              <a:t>Значение входных признаков находятся в разных диапазонах =&gt; требуется препроцессинг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spc="-1" dirty="0">
                <a:latin typeface="Arial"/>
              </a:rPr>
              <a:t>разделить на количественные и категориальные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spc="-1" dirty="0">
                <a:latin typeface="Arial"/>
              </a:rPr>
              <a:t>категориальные («Угол нашивки») - </a:t>
            </a:r>
            <a:r>
              <a:rPr lang="ru-RU" sz="2000" spc="-1" dirty="0" err="1">
                <a:latin typeface="Arial"/>
              </a:rPr>
              <a:t>OrdinalEncoder</a:t>
            </a:r>
            <a:endParaRPr lang="ru-RU" sz="2000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список значений стал [0, 1]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spc="-1" dirty="0">
                <a:latin typeface="Arial"/>
              </a:rPr>
              <a:t>количественные (остальные) — </a:t>
            </a:r>
            <a:r>
              <a:rPr lang="ru-RU" sz="2000" spc="-1" dirty="0" err="1">
                <a:latin typeface="Arial"/>
              </a:rPr>
              <a:t>StandardScaler</a:t>
            </a:r>
            <a:endParaRPr lang="ru-RU" sz="2000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матожидание стало 0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стандартное отклонение стало 1</a:t>
            </a:r>
          </a:p>
          <a:p>
            <a:pPr marL="432000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spc="-1" dirty="0">
                <a:latin typeface="Arial"/>
              </a:rPr>
              <a:t>создать объект-препроцессор, сохранить вместе с моделью</a:t>
            </a: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для </a:t>
            </a:r>
            <a:r>
              <a:rPr lang="ru-RU" sz="1800" spc="-1" dirty="0" err="1">
                <a:latin typeface="Arial"/>
              </a:rPr>
              <a:t>train</a:t>
            </a:r>
            <a:r>
              <a:rPr lang="ru-RU" sz="1800" spc="-1" dirty="0">
                <a:latin typeface="Arial"/>
              </a:rPr>
              <a:t> — </a:t>
            </a:r>
            <a:r>
              <a:rPr lang="ru-RU" sz="1800" spc="-1" dirty="0" err="1">
                <a:latin typeface="Arial"/>
              </a:rPr>
              <a:t>fit_transform</a:t>
            </a:r>
            <a:endParaRPr lang="ru-RU" sz="1800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для </a:t>
            </a:r>
            <a:r>
              <a:rPr lang="ru-RU" sz="1800" spc="-1" dirty="0" err="1">
                <a:latin typeface="Arial"/>
              </a:rPr>
              <a:t>test</a:t>
            </a:r>
            <a:r>
              <a:rPr lang="ru-RU" sz="1800" spc="-1" dirty="0">
                <a:latin typeface="Arial"/>
              </a:rPr>
              <a:t> — </a:t>
            </a:r>
            <a:r>
              <a:rPr lang="ru-RU" sz="1800" spc="-1" dirty="0" err="1">
                <a:latin typeface="Arial"/>
              </a:rPr>
              <a:t>transform</a:t>
            </a:r>
            <a:endParaRPr lang="ru-RU" sz="1800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850"/>
              </a:spcBef>
              <a:buClr>
                <a:srgbClr val="3465A4"/>
              </a:buClr>
              <a:buSzPct val="75000"/>
              <a:buFont typeface="Symbol"/>
              <a:buChar char=""/>
            </a:pPr>
            <a:r>
              <a:rPr lang="ru-RU" sz="1800" spc="-1" dirty="0">
                <a:latin typeface="Arial"/>
              </a:rPr>
              <a:t>для введенных данных — </a:t>
            </a:r>
            <a:r>
              <a:rPr lang="ru-RU" sz="1800" spc="-1" dirty="0" err="1">
                <a:latin typeface="Arial"/>
              </a:rPr>
              <a:t>transfo</a:t>
            </a:r>
            <a:r>
              <a:rPr lang="en-US" sz="1800" spc="-1" dirty="0">
                <a:latin typeface="Arial"/>
              </a:rPr>
              <a:t>r</a:t>
            </a:r>
            <a:r>
              <a:rPr lang="ru-RU" sz="1800" spc="-1" dirty="0">
                <a:latin typeface="Arial"/>
              </a:rPr>
              <a:t>m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916E561-814F-F89C-2E4B-C401B2C63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CF264C1-7876-E83D-A29A-2EEDD34DF89E}"/>
              </a:ext>
            </a:extLst>
          </p:cNvPr>
          <p:cNvGrpSpPr/>
          <p:nvPr/>
        </p:nvGrpSpPr>
        <p:grpSpPr>
          <a:xfrm>
            <a:off x="3167880" y="469293"/>
            <a:ext cx="42997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EE077CAE-255D-BB9E-0351-F654C04610B2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Входные переменные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138990C6-B0B7-40C5-9908-A24B0D3BB00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00A70DFD-A60E-2A16-0D78-0E42E7EE96A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7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5E4B-AA01-8DDC-27D2-605A2E4E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4774D39-F4E8-89DA-07BA-7BAA2EF53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710267"/>
            <a:ext cx="11350868" cy="4678440"/>
          </a:xfrm>
        </p:spPr>
        <p:txBody>
          <a:bodyPr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R2 или коэффициент детерминации </a:t>
            </a:r>
            <a:endParaRPr lang="ru-RU" sz="24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RMSE (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Root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Squared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) или корень из средней квадратичной ошибки</a:t>
            </a:r>
            <a:endParaRPr lang="ru-RU" sz="24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MAE (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) или средняя абсолютная ошибка</a:t>
            </a:r>
            <a:endParaRPr lang="ru-RU" sz="24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MAPE (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Percentage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) или средняя абсолютная процентная ошибка</a:t>
            </a:r>
            <a:endParaRPr lang="ru-RU" sz="24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max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400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400" spc="-1" dirty="0">
                <a:solidFill>
                  <a:srgbClr val="333333"/>
                </a:solidFill>
                <a:latin typeface="Arial"/>
                <a:ea typeface="DejaVu Sans"/>
              </a:rPr>
              <a:t> или максимальная ошибка данной модели</a:t>
            </a:r>
            <a:endParaRPr lang="ru-RU" sz="2400" spc="-1" dirty="0">
              <a:latin typeface="Arial"/>
            </a:endParaRPr>
          </a:p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76EAC7-CB38-CCC8-8E2B-CCFC7B9F1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2300891-D062-DEC1-082A-969AB3175CB4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90F68C3-BE11-584B-E981-C9F35E0F8B9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Метрики качества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531144C8-F575-E80A-4294-C6ECA9CCFC6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0443F679-6521-B1EB-83ED-F0B83424054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629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B103D-BF5E-9768-7DD5-CA56B0668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F9D612E-5A47-C7BB-6FEF-66EEFAB2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49ACBD-2FDD-9E4D-98A1-87DA95A21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D3159E-306A-ED1A-0027-45AB51788472}"/>
              </a:ext>
            </a:extLst>
          </p:cNvPr>
          <p:cNvGrpSpPr/>
          <p:nvPr/>
        </p:nvGrpSpPr>
        <p:grpSpPr>
          <a:xfrm>
            <a:off x="3167880" y="469293"/>
            <a:ext cx="77541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47609B99-3DAB-41C4-0167-7D0AFDD357C2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Сравнение моделей машинного обучения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6EF9F1AA-7A76-EDBE-97DB-24B6DC7BBDE4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EDBB904-B362-9040-A705-C21944F11B4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AB88C527-931B-A032-9FB0-DFB9D1CD2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86880"/>
              </p:ext>
            </p:extLst>
          </p:nvPr>
        </p:nvGraphicFramePr>
        <p:xfrm>
          <a:off x="420566" y="1301749"/>
          <a:ext cx="11350868" cy="50869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3738">
                  <a:extLst>
                    <a:ext uri="{9D8B030D-6E8A-4147-A177-3AD203B41FA5}">
                      <a16:colId xmlns:a16="http://schemas.microsoft.com/office/drawing/2014/main" val="2331064016"/>
                    </a:ext>
                  </a:extLst>
                </a:gridCol>
                <a:gridCol w="2612969">
                  <a:extLst>
                    <a:ext uri="{9D8B030D-6E8A-4147-A177-3AD203B41FA5}">
                      <a16:colId xmlns:a16="http://schemas.microsoft.com/office/drawing/2014/main" val="510616484"/>
                    </a:ext>
                  </a:extLst>
                </a:gridCol>
                <a:gridCol w="1902406">
                  <a:extLst>
                    <a:ext uri="{9D8B030D-6E8A-4147-A177-3AD203B41FA5}">
                      <a16:colId xmlns:a16="http://schemas.microsoft.com/office/drawing/2014/main" val="3018846276"/>
                    </a:ext>
                  </a:extLst>
                </a:gridCol>
                <a:gridCol w="2304227">
                  <a:extLst>
                    <a:ext uri="{9D8B030D-6E8A-4147-A177-3AD203B41FA5}">
                      <a16:colId xmlns:a16="http://schemas.microsoft.com/office/drawing/2014/main" val="2888477740"/>
                    </a:ext>
                  </a:extLst>
                </a:gridCol>
                <a:gridCol w="2197528">
                  <a:extLst>
                    <a:ext uri="{9D8B030D-6E8A-4147-A177-3AD203B41FA5}">
                      <a16:colId xmlns:a16="http://schemas.microsoft.com/office/drawing/2014/main" val="3564811332"/>
                    </a:ext>
                  </a:extLst>
                </a:gridCol>
              </a:tblGrid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Метод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Интерпретируемость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Скорость обучения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Скорость предсказания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Устойчивость к шуму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2442028734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 err="1">
                          <a:effectLst/>
                        </a:rPr>
                        <a:t>DummyRegressor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Нет (тривиален)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Мгновенно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Мгновенно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—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2006640180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Линейная регрессия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Очень высокая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Очень 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Очень 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Низкая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2819550954"/>
                  </a:ext>
                </a:extLst>
              </a:tr>
              <a:tr h="273943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 err="1">
                          <a:effectLst/>
                        </a:rPr>
                        <a:t>Ridge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Высокая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Быстро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Средняя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530343168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LASSO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Высокая (разреж.)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Быстро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Средняя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1861897548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Дерево решений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Очень высокая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Очень быстро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Низкая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3816501677"/>
                  </a:ext>
                </a:extLst>
              </a:tr>
              <a:tr h="379894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Случайный лес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Низкая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Умеренно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Быстро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Высокая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110567002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Градиентный </a:t>
                      </a:r>
                      <a:r>
                        <a:rPr lang="ru-RU" sz="1300" kern="0" dirty="0" err="1">
                          <a:effectLst/>
                        </a:rPr>
                        <a:t>бустинг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Низкая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Медленно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Быстро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Высокая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23129676"/>
                  </a:ext>
                </a:extLst>
              </a:tr>
              <a:tr h="545756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SVM/SVR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Очень низкая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Медленно (O(n²–n³))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Умеренно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Низкая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1253589131"/>
                  </a:ext>
                </a:extLst>
              </a:tr>
              <a:tr h="457337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k-NN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Низкая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Нет обучения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Очень медленно (O(n))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Низкая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531615917"/>
                  </a:ext>
                </a:extLst>
              </a:tr>
              <a:tr h="686006"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Нейронные сети (MLP)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Очень низкая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Медленно (особенно без GPU)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>
                          <a:effectLst/>
                        </a:rPr>
                        <a:t>Быстро (после обучения)</a:t>
                      </a:r>
                      <a:endParaRPr lang="ru-RU" sz="1300" kern="10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tc>
                  <a:txBody>
                    <a:bodyPr/>
                    <a:lstStyle/>
                    <a:p>
                      <a:pPr algn="ctr" hangingPunct="1">
                        <a:lnSpc>
                          <a:spcPct val="150000"/>
                        </a:lnSpc>
                        <a:buNone/>
                      </a:pPr>
                      <a:r>
                        <a:rPr lang="ru-RU" sz="1300" kern="0" dirty="0">
                          <a:effectLst/>
                        </a:rPr>
                        <a:t>Средняя (с регуляризацией)</a:t>
                      </a:r>
                      <a:endParaRPr lang="ru-RU" sz="1300" kern="100" dirty="0">
                        <a:effectLst/>
                        <a:latin typeface="Times New Roman" panose="02020603050405020304" pitchFamily="18" charset="0"/>
                        <a:ea typeface="Noto Serif CJK SC"/>
                        <a:cs typeface="Lohit Devanagari"/>
                      </a:endParaRPr>
                    </a:p>
                  </a:txBody>
                  <a:tcPr marL="63795" marR="63795" marT="0" marB="0" anchor="ctr"/>
                </a:tc>
                <a:extLst>
                  <a:ext uri="{0D108BD9-81ED-4DB2-BD59-A6C34878D82A}">
                    <a16:rowId xmlns:a16="http://schemas.microsoft.com/office/drawing/2014/main" val="339319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8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9AA5-F3CC-ED5C-5B15-9010114F6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89DD430-D5B7-CF08-79BB-ABD48427F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2A0A29-43CD-BE59-716C-C9D0A9F5C7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17E2B0E-327C-BCE4-062F-7F2B1D501F8B}"/>
              </a:ext>
            </a:extLst>
          </p:cNvPr>
          <p:cNvGrpSpPr/>
          <p:nvPr/>
        </p:nvGrpSpPr>
        <p:grpSpPr>
          <a:xfrm>
            <a:off x="3167880" y="469293"/>
            <a:ext cx="77541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4BD4C886-36A2-2B67-7AE0-47474726C87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Сравнение моделей машинного обучения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686661F8-0151-3DD3-A235-338533F1923D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BB18711E-67D0-A790-641A-3D81B36B7AD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44B220FF-EFA5-1191-8E42-A25010A070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69978"/>
              </p:ext>
            </p:extLst>
          </p:nvPr>
        </p:nvGraphicFramePr>
        <p:xfrm>
          <a:off x="420566" y="1301750"/>
          <a:ext cx="11350868" cy="5148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33738">
                  <a:extLst>
                    <a:ext uri="{9D8B030D-6E8A-4147-A177-3AD203B41FA5}">
                      <a16:colId xmlns:a16="http://schemas.microsoft.com/office/drawing/2014/main" val="2331064016"/>
                    </a:ext>
                  </a:extLst>
                </a:gridCol>
                <a:gridCol w="1665296">
                  <a:extLst>
                    <a:ext uri="{9D8B030D-6E8A-4147-A177-3AD203B41FA5}">
                      <a16:colId xmlns:a16="http://schemas.microsoft.com/office/drawing/2014/main" val="510616484"/>
                    </a:ext>
                  </a:extLst>
                </a:gridCol>
                <a:gridCol w="1608667">
                  <a:extLst>
                    <a:ext uri="{9D8B030D-6E8A-4147-A177-3AD203B41FA5}">
                      <a16:colId xmlns:a16="http://schemas.microsoft.com/office/drawing/2014/main" val="3018846276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888477740"/>
                    </a:ext>
                  </a:extLst>
                </a:gridCol>
                <a:gridCol w="4253034">
                  <a:extLst>
                    <a:ext uri="{9D8B030D-6E8A-4147-A177-3AD203B41FA5}">
                      <a16:colId xmlns:a16="http://schemas.microsoft.com/office/drawing/2014/main" val="3564811332"/>
                    </a:ext>
                  </a:extLst>
                </a:gridCol>
              </a:tblGrid>
              <a:tr h="590714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Метод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Требует масштабирования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Работает с нелинейностями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Отбор признаков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Априорные предпосылки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2028734"/>
                  </a:ext>
                </a:extLst>
              </a:tr>
              <a:tr h="361241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DummyRegressor</a:t>
                      </a:r>
                      <a:endParaRPr lang="ru-RU" sz="1300" b="1" i="0" u="none" strike="noStrike" kern="0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640180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Линейная регрессия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 (но желательно)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Линейность, гомоскедастичность, независимость ошибок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9550954"/>
                  </a:ext>
                </a:extLst>
              </a:tr>
              <a:tr h="337196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Ridge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Линейность, мультиколлинеарность допустима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0343168"/>
                  </a:ext>
                </a:extLst>
              </a:tr>
              <a:tr h="446805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LASSO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Линейность, разреженность истинной модели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1897548"/>
                  </a:ext>
                </a:extLst>
              </a:tr>
              <a:tr h="361241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Дерево решений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Косвенно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501677"/>
                  </a:ext>
                </a:extLst>
              </a:tr>
              <a:tr h="300072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Случайный лес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(важность)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567002"/>
                  </a:ext>
                </a:extLst>
              </a:tr>
              <a:tr h="446805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Градиентный </a:t>
                      </a:r>
                      <a:r>
                        <a:rPr lang="ru-RU" sz="1300" b="1" i="0" u="none" strike="noStrike" kern="0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бустинг</a:t>
                      </a:r>
                      <a:endParaRPr lang="ru-RU" sz="1300" b="1" i="0" u="none" strike="noStrike" kern="0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 (но лучше на табличных данных)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29676"/>
                  </a:ext>
                </a:extLst>
              </a:tr>
              <a:tr h="446805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SVM/SVR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(через ядра)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Нормализация, умеренный размер выборки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3589131"/>
                  </a:ext>
                </a:extLst>
              </a:tr>
              <a:tr h="456254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k-NN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(локально)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Низкая размерность, нормализация, локальная гладкость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1615917"/>
                  </a:ext>
                </a:extLst>
              </a:tr>
              <a:tr h="844145"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1" i="0" u="none" strike="noStrike" kern="0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Нейронные сети (MLP)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Да (глубоко и гибко)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Нет (но можно через </a:t>
                      </a:r>
                      <a:r>
                        <a:rPr lang="en-US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attention/ </a:t>
                      </a: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важность)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ctr" rtl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300" b="0" i="0" u="none" strike="noStrike" kern="0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Масштабирование, большой объём данных, числовые признаки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319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0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9DCC1-0349-874D-0FFA-D0E028812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671B38-2947-0ABC-558F-4E133997C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5" y="1710267"/>
            <a:ext cx="5108167" cy="2104248"/>
          </a:xfrm>
        </p:spPr>
        <p:txBody>
          <a:bodyPr>
            <a:noAutofit/>
          </a:bodyPr>
          <a:lstStyle/>
          <a:p>
            <a:pPr marL="76200" indent="0">
              <a:lnSpc>
                <a:spcPct val="100000"/>
              </a:lnSpc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выхода: от 64 до 83</a:t>
            </a:r>
          </a:p>
          <a:p>
            <a:pPr marL="76200" indent="0">
              <a:lnSpc>
                <a:spcPct val="100000"/>
              </a:lnSpc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Лучшая модель:</a:t>
            </a:r>
          </a:p>
          <a:p>
            <a:pPr>
              <a:lnSpc>
                <a:spcPct val="100000"/>
              </a:lnSpc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До подбора параметров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Lasso R2 =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-0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,011</a:t>
            </a:r>
          </a:p>
          <a:p>
            <a:pPr>
              <a:lnSpc>
                <a:spcPct val="100000"/>
              </a:lnSpc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После подбора параметров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Ridge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R2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= 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-0,007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744FE6-443D-9AD2-E2C4-BBE0DEC93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CBEAD97-81E4-DECE-D379-FF02932F2702}"/>
              </a:ext>
            </a:extLst>
          </p:cNvPr>
          <p:cNvGrpSpPr/>
          <p:nvPr/>
        </p:nvGrpSpPr>
        <p:grpSpPr>
          <a:xfrm>
            <a:off x="3167879" y="469293"/>
            <a:ext cx="8685454" cy="688672"/>
            <a:chOff x="1476752" y="3499669"/>
            <a:chExt cx="10460520" cy="68867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ADCFCE3-9B5B-5EA5-07AE-1B80A1B6F9BC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Модель для модуля упругости при растяжении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4C90C621-50C6-1EE0-7594-37ECB4AB0A39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FFBA4B28-488B-AB0C-D032-5E28CBEDC0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748587" y="3522341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C7A76D-2F83-3FAA-EF1B-F425473A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667" y="2084064"/>
            <a:ext cx="4549140" cy="2575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34A2D-E3C7-F8CC-B5C9-DAD276A0B4EB}"/>
              </a:ext>
            </a:extLst>
          </p:cNvPr>
          <p:cNvSpPr txBox="1"/>
          <p:nvPr/>
        </p:nvSpPr>
        <p:spPr>
          <a:xfrm>
            <a:off x="5528733" y="1600421"/>
            <a:ext cx="64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1" dirty="0">
                <a:solidFill>
                  <a:srgbClr val="333333"/>
                </a:solidFill>
                <a:ea typeface="DejaVu Sans"/>
              </a:rPr>
              <a:t>Результаты моделей с гиперпараметрами по умолчанию</a:t>
            </a:r>
            <a:endParaRPr 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2B788-35FF-C06C-FE44-4FBF77421935}"/>
              </a:ext>
            </a:extLst>
          </p:cNvPr>
          <p:cNvSpPr txBox="1"/>
          <p:nvPr/>
        </p:nvSpPr>
        <p:spPr>
          <a:xfrm>
            <a:off x="711201" y="4006538"/>
            <a:ext cx="466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1" dirty="0">
                <a:solidFill>
                  <a:srgbClr val="333333"/>
                </a:solidFill>
                <a:ea typeface="DejaVu Sans"/>
              </a:rPr>
              <a:t>Результаты моделей после подбора </a:t>
            </a:r>
            <a:r>
              <a:rPr lang="ru-RU" sz="1800" spc="-1" dirty="0" err="1">
                <a:solidFill>
                  <a:srgbClr val="333333"/>
                </a:solidFill>
                <a:ea typeface="DejaVu Sans"/>
              </a:rPr>
              <a:t>гиперпараметров</a:t>
            </a:r>
            <a:endParaRPr lang="ru-RU" sz="1800" dirty="0">
              <a:latin typeface="+mn-lt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6E1F5AD-6E8B-4B8A-AD67-6F301262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37" y="4773935"/>
            <a:ext cx="7419530" cy="14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CF158-164C-8C45-93DE-97816E820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0C8B612-D7CD-1B3B-60CB-3C851A9F9E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2043C7B-D7EA-FB1E-8991-32ADED4D89DD}"/>
              </a:ext>
            </a:extLst>
          </p:cNvPr>
          <p:cNvGrpSpPr/>
          <p:nvPr/>
        </p:nvGrpSpPr>
        <p:grpSpPr>
          <a:xfrm>
            <a:off x="3167879" y="469293"/>
            <a:ext cx="8685454" cy="688672"/>
            <a:chOff x="1476752" y="3499669"/>
            <a:chExt cx="10460520" cy="688672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04A4B21-0E8D-8653-F945-7C2DAAF50C8A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Модель для модуля упругости при растяжении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B29E72C-5EC5-C8A7-DEA9-86A22E8D408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23E7B6F-A135-15FD-4E76-6DEC563FAEA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748587" y="3522341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171BA5-B782-8AC0-B98F-7EF32877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351" y="1525905"/>
            <a:ext cx="6120130" cy="26377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2A9443-6DAF-CEDA-9ED8-0D96424FE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847" y="4554307"/>
            <a:ext cx="4929505" cy="79248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43ABAB8-9037-E2EB-88C6-AADAF432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847" y="5558127"/>
            <a:ext cx="4998720" cy="83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1B615-8AAA-6B3B-8EAB-FC4D2CD70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2FEF254-B803-440B-302D-51E60B4A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5" y="1710267"/>
            <a:ext cx="5108167" cy="2104248"/>
          </a:xfrm>
        </p:spPr>
        <p:txBody>
          <a:bodyPr>
            <a:noAutofit/>
          </a:bodyPr>
          <a:lstStyle/>
          <a:p>
            <a:pPr marL="76200" indent="0">
              <a:lnSpc>
                <a:spcPct val="100000"/>
              </a:lnSpc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Значения выхода: 1071 до 3849</a:t>
            </a:r>
          </a:p>
          <a:p>
            <a:pPr marL="76200" indent="0">
              <a:lnSpc>
                <a:spcPct val="100000"/>
              </a:lnSpc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Лучшая модель:</a:t>
            </a:r>
          </a:p>
          <a:p>
            <a:pPr>
              <a:lnSpc>
                <a:spcPct val="100000"/>
              </a:lnSpc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До подбора параметров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SVR R2 =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-0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,01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3</a:t>
            </a:r>
            <a:endParaRPr lang="ru-RU" sz="1600" spc="-1" dirty="0">
              <a:solidFill>
                <a:srgbClr val="333333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После подбора параметров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Lasso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R2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 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= </a:t>
            </a:r>
            <a:r>
              <a:rPr lang="ru-RU" sz="1600" spc="-1" dirty="0">
                <a:solidFill>
                  <a:srgbClr val="333333"/>
                </a:solidFill>
                <a:latin typeface="Arial"/>
              </a:rPr>
              <a:t>-0,00</a:t>
            </a:r>
            <a:r>
              <a:rPr lang="en-US" sz="1600" spc="-1" dirty="0">
                <a:solidFill>
                  <a:srgbClr val="333333"/>
                </a:solidFill>
                <a:latin typeface="Arial"/>
              </a:rPr>
              <a:t>6</a:t>
            </a: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221861-CB7C-D5DD-FAD8-C47E7599E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E70B57D-BFFB-BB40-16DA-6070F30B49DF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7888243-FD90-ED4B-6F0F-1BDC0C53AE5B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Модель для прочности при растяжении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D9DB39F0-C7D5-C977-EFC0-BD481DA05446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15AB05DE-0764-FDEF-E781-E3FD2932DAF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31080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18EFE5-3CF2-2B7B-B0DF-C809D4FEE975}"/>
              </a:ext>
            </a:extLst>
          </p:cNvPr>
          <p:cNvSpPr txBox="1"/>
          <p:nvPr/>
        </p:nvSpPr>
        <p:spPr>
          <a:xfrm>
            <a:off x="5528733" y="1600421"/>
            <a:ext cx="64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1" dirty="0">
                <a:solidFill>
                  <a:srgbClr val="333333"/>
                </a:solidFill>
                <a:ea typeface="DejaVu Sans"/>
              </a:rPr>
              <a:t>Результаты моделей с гиперпараметрами по умолчанию</a:t>
            </a:r>
            <a:endParaRPr lang="ru-RU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05215-1B41-B76C-7618-20D86BF45A5F}"/>
              </a:ext>
            </a:extLst>
          </p:cNvPr>
          <p:cNvSpPr txBox="1"/>
          <p:nvPr/>
        </p:nvSpPr>
        <p:spPr>
          <a:xfrm>
            <a:off x="711201" y="4006538"/>
            <a:ext cx="466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pc="-1" dirty="0">
                <a:solidFill>
                  <a:srgbClr val="333333"/>
                </a:solidFill>
                <a:ea typeface="DejaVu Sans"/>
              </a:rPr>
              <a:t>Результаты моделей после подбора </a:t>
            </a:r>
            <a:r>
              <a:rPr lang="ru-RU" sz="1800" spc="-1" dirty="0" err="1">
                <a:solidFill>
                  <a:srgbClr val="333333"/>
                </a:solidFill>
                <a:ea typeface="DejaVu Sans"/>
              </a:rPr>
              <a:t>гиперпараметров</a:t>
            </a:r>
            <a:endParaRPr lang="ru-RU" sz="1800" dirty="0"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EFCE01-2656-2C79-25C3-8804F5E9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33" y="2126827"/>
            <a:ext cx="4876800" cy="201168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68C76F-4166-DA0C-CD31-2008B734E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652869"/>
            <a:ext cx="8710829" cy="13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2FD03-6791-E9C6-2965-AA9B506FA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18CC15-DD25-9533-49AC-75A9C07403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A93EC3E-61F1-8A50-2F1C-30A25AA2A50E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FC59F0B4-352C-3B74-3F48-53EBB58EF49A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Модель для прочности при растяжении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B247C3F1-E1C6-66FD-CA05-E20E7C735FD4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F9B483BA-E486-342D-E760-47CD60C756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0280216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B3CC24-82E2-6899-084F-6FB0FC57A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012" y="5343313"/>
            <a:ext cx="5852160" cy="7924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8F0936-AAEE-1896-8600-034852EBD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935" y="1514687"/>
            <a:ext cx="6120130" cy="25755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13C155-13EA-A3C8-8381-855FB2717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049" y="4331970"/>
            <a:ext cx="4655820" cy="76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DE91F-CC0B-7B7B-6398-3DD5BC3F0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3FD26CA-F928-C244-BE94-9866593DC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39004"/>
            <a:ext cx="5065834" cy="2411729"/>
          </a:xfrm>
        </p:spPr>
        <p:txBody>
          <a:bodyPr>
            <a:noAutofit/>
          </a:bodyPr>
          <a:lstStyle/>
          <a:p>
            <a:pPr marL="76200" lvl="0" indent="0" hangingPunct="0">
              <a:spcBef>
                <a:spcPts val="0"/>
              </a:spcBef>
              <a:buNone/>
            </a:pPr>
            <a:r>
              <a:rPr lang="ru-RU" sz="1800" spc="-1" dirty="0" err="1">
                <a:solidFill>
                  <a:srgbClr val="333333"/>
                </a:solidFill>
                <a:latin typeface="Arial"/>
              </a:rPr>
              <a:t>MLPRegressor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 из библиотеки </a:t>
            </a:r>
            <a:r>
              <a:rPr lang="en-US" sz="1800" spc="-1" dirty="0">
                <a:solidFill>
                  <a:srgbClr val="333333"/>
                </a:solidFill>
                <a:latin typeface="Arial"/>
              </a:rPr>
              <a:t>scikit-learn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: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- 8 слоев; </a:t>
            </a:r>
          </a:p>
          <a:p>
            <a:pPr marL="76200" lvl="0" indent="0" hangingPunct="0">
              <a:spcBef>
                <a:spcPts val="0"/>
              </a:spcBef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- нейронов на каждом слое 24;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активационная функция </a:t>
            </a:r>
            <a:r>
              <a:rPr lang="ru-RU" sz="1800" spc="-1" dirty="0" err="1">
                <a:solidFill>
                  <a:srgbClr val="333333"/>
                </a:solidFill>
                <a:latin typeface="Arial"/>
              </a:rPr>
              <a:t>relu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;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оптимизатор: </a:t>
            </a:r>
            <a:r>
              <a:rPr lang="ru-RU" sz="1800" spc="-1" dirty="0" err="1">
                <a:solidFill>
                  <a:srgbClr val="333333"/>
                </a:solidFill>
                <a:latin typeface="Arial"/>
              </a:rPr>
              <a:t>adam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;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пропорция разбиения данных на тестовые и </a:t>
            </a:r>
            <a:r>
              <a:rPr lang="ru-RU" sz="1800" spc="-1" dirty="0" err="1">
                <a:solidFill>
                  <a:srgbClr val="333333"/>
                </a:solidFill>
                <a:latin typeface="Arial"/>
              </a:rPr>
              <a:t>валидационные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 30%;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ранняя остановка;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количество итераций: 5000.</a:t>
            </a:r>
          </a:p>
          <a:p>
            <a:pPr marL="76200" indent="0">
              <a:lnSpc>
                <a:spcPct val="115000"/>
              </a:lnSpc>
              <a:buNone/>
            </a:pP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00000"/>
              </a:lnSpc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019AD1-785D-FD78-A3CA-A07906162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F20A341-B2FE-191F-361F-A561E83B314E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E37DEE8-0429-6459-B054-66088730592D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600" b="1" spc="-1" dirty="0">
                  <a:solidFill>
                    <a:srgbClr val="333333"/>
                  </a:solidFill>
                  <a:latin typeface="Arial"/>
                </a:rPr>
                <a:t>Модель для соотношения матрица-наполнитель</a:t>
              </a:r>
              <a:endParaRPr lang="ru-RU" sz="26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18C00F7B-10CA-2E2E-BEA8-96001DE2CFE5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62B2D199-247C-AC0D-BFCE-66BABBB4853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7326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7F592F-91FE-B7C2-34B5-C41260B48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810" y="1339004"/>
            <a:ext cx="3800590" cy="276795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9A3EA8-7F36-31B4-D52D-9DDE63F9B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6" y="3888211"/>
            <a:ext cx="6120130" cy="216344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9409285-2BC7-DF64-BC55-BC9878BFE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407" y="4362873"/>
            <a:ext cx="4008120" cy="784860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290F7F7B-85F3-512E-DA89-7CD0FC594421}"/>
              </a:ext>
            </a:extLst>
          </p:cNvPr>
          <p:cNvSpPr/>
          <p:nvPr/>
        </p:nvSpPr>
        <p:spPr>
          <a:xfrm>
            <a:off x="6834999" y="5518996"/>
            <a:ext cx="4008119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 dirty="0">
                <a:latin typeface="Arial"/>
              </a:rPr>
              <a:t>Значения выхода от 0,39 до 5,46 </a:t>
            </a:r>
          </a:p>
        </p:txBody>
      </p:sp>
    </p:spTree>
    <p:extLst>
      <p:ext uri="{BB962C8B-B14F-4D97-AF65-F5344CB8AC3E}">
        <p14:creationId xmlns:p14="http://schemas.microsoft.com/office/powerpoint/2010/main" val="45170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изучить предметную область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провести разведочный анализ данных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разделить данные на тренировочную и тестовую выборки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выполнить препроцессинг (предобработку)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выбрать базовую модель и модели для подбора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сравнить модели с гиперпараметрами по умолчанию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подобрать гиперпараметры с помощью с помощью поиска по сетке с перекрестной проверкой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сравнить модели после подбора </a:t>
            </a:r>
            <a:r>
              <a:rPr lang="ru-RU" sz="1600" kern="1200" spc="-1" dirty="0" err="1">
                <a:solidFill>
                  <a:srgbClr val="333333"/>
                </a:solidFill>
                <a:latin typeface="Arial"/>
                <a:cs typeface="+mn-cs"/>
              </a:rPr>
              <a:t>гиперпараметров</a:t>
            </a: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 и выбрать лучшую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сравнить качество лучшей и базовой моделей на тестовой выборке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сравнить качество лучшей модели на тренировочной и тестовой выборке</a:t>
            </a:r>
          </a:p>
          <a:p>
            <a:pPr marL="432000" indent="-322920">
              <a:lnSpc>
                <a:spcPct val="100000"/>
              </a:lnSpc>
              <a:spcAft>
                <a:spcPts val="7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kern="1200" spc="-1" dirty="0">
                <a:solidFill>
                  <a:srgbClr val="333333"/>
                </a:solidFill>
                <a:latin typeface="Arial"/>
                <a:cs typeface="+mn-cs"/>
              </a:rPr>
              <a:t>разработать приложение и разместить на вэб-хостинге </a:t>
            </a:r>
            <a:r>
              <a:rPr lang="en-US" sz="1600" kern="1200" spc="-1" dirty="0">
                <a:solidFill>
                  <a:srgbClr val="333333"/>
                </a:solidFill>
                <a:latin typeface="Arial"/>
                <a:cs typeface="+mn-cs"/>
              </a:rPr>
              <a:t>rendor.com</a:t>
            </a:r>
            <a:endParaRPr lang="ru-RU" sz="1600" kern="1200" spc="-1" dirty="0">
              <a:solidFill>
                <a:srgbClr val="333333"/>
              </a:solidFill>
              <a:latin typeface="Arial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4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  <a:ea typeface="DejaVu Sans"/>
                </a:rPr>
                <a:t>Постановка задачи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70004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178B5-B0D3-D246-1C9F-8838940A5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0815D30-CBBF-344A-ABD7-8CFDFD65B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178" y="1326491"/>
            <a:ext cx="5137573" cy="3486996"/>
          </a:xfrm>
        </p:spPr>
        <p:txBody>
          <a:bodyPr>
            <a:noAutofit/>
          </a:bodyPr>
          <a:lstStyle/>
          <a:p>
            <a:pPr marL="76200" lvl="0" indent="0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Нейросеть из библиотеки </a:t>
            </a:r>
            <a:r>
              <a:rPr lang="en-US" sz="1800" spc="-1" dirty="0">
                <a:solidFill>
                  <a:srgbClr val="333333"/>
                </a:solidFill>
                <a:latin typeface="Arial"/>
              </a:rPr>
              <a:t>TensorFlow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: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входной слой для 12 признаков; </a:t>
            </a:r>
          </a:p>
          <a:p>
            <a:pPr marL="76200" lvl="0" indent="0" hangingPunct="0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- выходной слой для 1 признака;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скрытых слоев 8;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нейронов на каждом скрытом слое 24; 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активационная функция скрытых слоев </a:t>
            </a:r>
            <a:r>
              <a:rPr lang="en-US" sz="1800" spc="-1" dirty="0" err="1">
                <a:solidFill>
                  <a:srgbClr val="333333"/>
                </a:solidFill>
                <a:latin typeface="Arial"/>
              </a:rPr>
              <a:t>relu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оптимизатор </a:t>
            </a:r>
            <a:r>
              <a:rPr lang="en-US" sz="1800" spc="-1" dirty="0">
                <a:solidFill>
                  <a:srgbClr val="333333"/>
                </a:solidFill>
                <a:latin typeface="Arial"/>
              </a:rPr>
              <a:t>Adam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;</a:t>
            </a:r>
            <a:br>
              <a:rPr lang="ru-RU" sz="1800" spc="-1" dirty="0">
                <a:solidFill>
                  <a:srgbClr val="333333"/>
                </a:solidFill>
                <a:latin typeface="Arial"/>
              </a:rPr>
            </a:br>
            <a:r>
              <a:rPr lang="ru-RU" sz="1800" spc="-1" dirty="0">
                <a:solidFill>
                  <a:srgbClr val="333333"/>
                </a:solidFill>
                <a:latin typeface="Arial"/>
              </a:rPr>
              <a:t>- </a:t>
            </a:r>
            <a:r>
              <a:rPr lang="en-US" sz="1800" spc="-1" dirty="0">
                <a:solidFill>
                  <a:srgbClr val="333333"/>
                </a:solidFill>
                <a:latin typeface="Arial"/>
              </a:rPr>
              <a:t>loss-</a:t>
            </a:r>
            <a:r>
              <a:rPr lang="ru-RU" sz="1800" spc="-1" dirty="0">
                <a:solidFill>
                  <a:srgbClr val="333333"/>
                </a:solidFill>
                <a:latin typeface="Arial"/>
              </a:rPr>
              <a:t>функция </a:t>
            </a:r>
            <a:r>
              <a:rPr lang="ru-RU" sz="1800" spc="-1" dirty="0" err="1">
                <a:solidFill>
                  <a:srgbClr val="333333"/>
                </a:solidFill>
                <a:latin typeface="Arial"/>
              </a:rPr>
              <a:t>MeanAbsolutePercentageError</a:t>
            </a: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15000"/>
              </a:lnSpc>
              <a:buNone/>
            </a:pP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00000"/>
              </a:lnSpc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7CB8DF-AE80-1A94-FB7A-38B563371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378F3A7-364E-BE5C-AAAA-301D42B7EB7F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06D3B05-75C4-59BD-71D1-34FF9EF2F99F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600" b="1" spc="-1" dirty="0">
                  <a:solidFill>
                    <a:srgbClr val="333333"/>
                  </a:solidFill>
                  <a:latin typeface="Arial"/>
                </a:rPr>
                <a:t>Модель для соотношения матрица-наполнитель</a:t>
              </a:r>
              <a:endParaRPr lang="ru-RU" sz="26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402EFB22-A8FA-A5D5-5133-016FBCB03178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146CAF79-E918-1E93-CFE3-8053F0DE6A5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7326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3FD111-626C-19CA-AE00-E64F0F2252E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443314" y="1326491"/>
            <a:ext cx="2099520" cy="5062216"/>
          </a:xfrm>
          <a:prstGeom prst="rect">
            <a:avLst/>
          </a:prstGeom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1A17E3-A477-76DA-8544-47AB3BAB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018" y="1326491"/>
            <a:ext cx="3885176" cy="32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DAC5B-B27B-ADF1-3694-40CD7F1C4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35047E8-BE5B-6125-A46C-15CE6BAEB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2" y="1323715"/>
            <a:ext cx="3506555" cy="2009376"/>
          </a:xfrm>
        </p:spPr>
        <p:txBody>
          <a:bodyPr>
            <a:noAutofit/>
          </a:bodyPr>
          <a:lstStyle/>
          <a:p>
            <a:pPr marL="76200" indent="0">
              <a:lnSpc>
                <a:spcPct val="115000"/>
              </a:lnSpc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Обучение нейросети</a:t>
            </a:r>
          </a:p>
          <a:p>
            <a:pPr marL="76200" indent="0">
              <a:lnSpc>
                <a:spcPct val="100000"/>
              </a:lnSpc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A54BBE-C5C8-1692-3245-FDB914C21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2D4C934A-DC88-F4E8-9F79-EDA16E7A42DC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86B8C1CE-8BB1-B7A8-DC6A-526ABAAD24C9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600" b="1" spc="-1" dirty="0">
                  <a:solidFill>
                    <a:srgbClr val="333333"/>
                  </a:solidFill>
                  <a:latin typeface="Arial"/>
                </a:rPr>
                <a:t>Модель для соотношения матрица-наполнитель</a:t>
              </a:r>
              <a:endParaRPr lang="ru-RU" sz="26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E7704029-663D-61D8-FAE0-A96731B25875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DCE71283-A2D3-0D57-4106-7CA2B71BA37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7326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Текст 1">
            <a:extLst>
              <a:ext uri="{FF2B5EF4-FFF2-40B4-BE49-F238E27FC236}">
                <a16:creationId xmlns:a16="http://schemas.microsoft.com/office/drawing/2014/main" id="{8D17883A-C5CE-A1DD-D89B-F4E8E72B6209}"/>
              </a:ext>
            </a:extLst>
          </p:cNvPr>
          <p:cNvSpPr txBox="1">
            <a:spLocks/>
          </p:cNvSpPr>
          <p:nvPr/>
        </p:nvSpPr>
        <p:spPr>
          <a:xfrm>
            <a:off x="4207255" y="1323715"/>
            <a:ext cx="3506555" cy="200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5000"/>
              </a:lnSpc>
              <a:buFont typeface="Noto Sans Symbols"/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Борьба с переобучением: ранняя остановка</a:t>
            </a:r>
          </a:p>
          <a:p>
            <a:pPr marL="76200" indent="0">
              <a:lnSpc>
                <a:spcPct val="100000"/>
              </a:lnSpc>
              <a:buFont typeface="Noto Sans Symbols"/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7" name="Текст 1">
            <a:extLst>
              <a:ext uri="{FF2B5EF4-FFF2-40B4-BE49-F238E27FC236}">
                <a16:creationId xmlns:a16="http://schemas.microsoft.com/office/drawing/2014/main" id="{EF381134-10A9-B698-3355-C18F274A460B}"/>
              </a:ext>
            </a:extLst>
          </p:cNvPr>
          <p:cNvSpPr txBox="1">
            <a:spLocks/>
          </p:cNvSpPr>
          <p:nvPr/>
        </p:nvSpPr>
        <p:spPr>
          <a:xfrm>
            <a:off x="8212038" y="1323715"/>
            <a:ext cx="3506555" cy="2009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5000"/>
              </a:lnSpc>
              <a:buFont typeface="Noto Sans Symbols"/>
              <a:buNone/>
            </a:pPr>
            <a:r>
              <a:rPr lang="ru-RU" sz="1800" spc="-1" dirty="0">
                <a:solidFill>
                  <a:srgbClr val="333333"/>
                </a:solidFill>
                <a:latin typeface="Arial"/>
              </a:rPr>
              <a:t>Борьба с переобучением: </a:t>
            </a:r>
            <a:r>
              <a:rPr lang="en-US" sz="1800" spc="-1" dirty="0">
                <a:solidFill>
                  <a:srgbClr val="333333"/>
                </a:solidFill>
                <a:latin typeface="Arial"/>
              </a:rPr>
              <a:t>Dropout</a:t>
            </a: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00000"/>
              </a:lnSpc>
              <a:buFont typeface="Noto Sans Symbols"/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8453789-C66B-0454-004A-A10B3831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89" y="3033478"/>
            <a:ext cx="3475021" cy="296443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09A8BD-3267-FEBE-F016-2F8396A27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684" y="3071581"/>
            <a:ext cx="3254022" cy="292633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877517A-44A4-4138-5AD2-6827655CF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934" y="3010616"/>
            <a:ext cx="3337849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9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02357-BCFF-A9EB-39D7-157D8527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EE710F9-4DF5-2DF4-9BD4-3E19C7CE3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783" y="1323715"/>
            <a:ext cx="4038618" cy="666000"/>
          </a:xfrm>
        </p:spPr>
        <p:txBody>
          <a:bodyPr>
            <a:noAutofit/>
          </a:bodyPr>
          <a:lstStyle/>
          <a:p>
            <a:pPr marL="76200" indent="0" algn="ctr">
              <a:lnSpc>
                <a:spcPct val="115000"/>
              </a:lnSpc>
              <a:buNone/>
            </a:pPr>
            <a:r>
              <a:rPr lang="ru-RU" sz="1800" spc="-1" dirty="0">
                <a:latin typeface="Arial"/>
              </a:rPr>
              <a:t>Значения выхода от 0,39 до 5,46 </a:t>
            </a:r>
          </a:p>
          <a:p>
            <a:pPr marL="76200" indent="0">
              <a:lnSpc>
                <a:spcPct val="115000"/>
              </a:lnSpc>
              <a:buNone/>
            </a:pP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00000"/>
              </a:lnSpc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722043-07CA-58FF-A11E-494AC18AE0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CBCC904-A885-BB3D-7BB1-614F3FB254A3}"/>
              </a:ext>
            </a:extLst>
          </p:cNvPr>
          <p:cNvGrpSpPr/>
          <p:nvPr/>
        </p:nvGrpSpPr>
        <p:grpSpPr>
          <a:xfrm>
            <a:off x="3167879" y="469293"/>
            <a:ext cx="8685454" cy="666000"/>
            <a:chOff x="1476752" y="3499669"/>
            <a:chExt cx="10460520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A274195-1360-390D-203F-96D5C19BAF34}"/>
                </a:ext>
              </a:extLst>
            </p:cNvPr>
            <p:cNvSpPr/>
            <p:nvPr/>
          </p:nvSpPr>
          <p:spPr>
            <a:xfrm>
              <a:off x="1476752" y="3499669"/>
              <a:ext cx="10460520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600" b="1" spc="-1" dirty="0">
                  <a:solidFill>
                    <a:srgbClr val="333333"/>
                  </a:solidFill>
                  <a:latin typeface="Arial"/>
                </a:rPr>
                <a:t>Модель для соотношения матрица-наполнитель</a:t>
              </a:r>
              <a:endParaRPr lang="ru-RU" sz="26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AB368884-9CA2-1894-A824-7B5C367A45A3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729BA0FB-17E6-77A4-4793-BD19E79F92F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47326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FDB68-9B72-1AC6-F75A-A7ECFE618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203" y="1254760"/>
            <a:ext cx="5603664" cy="170237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DA9281-A94A-D9C0-05B2-BBC4F8EA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203" y="2957139"/>
            <a:ext cx="5603664" cy="176110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A26C527-69FA-AB5D-10AB-98214204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70" y="4722370"/>
            <a:ext cx="5603664" cy="17116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4DCD59-A4B3-D5C7-BC33-18956607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77" y="2396067"/>
            <a:ext cx="4869180" cy="130302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BE83C50-C4F7-46EF-1911-6148AE057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10" y="5534285"/>
            <a:ext cx="5060526" cy="654212"/>
          </a:xfrm>
          <a:prstGeom prst="rect">
            <a:avLst/>
          </a:prstGeom>
        </p:spPr>
      </p:pic>
      <p:sp>
        <p:nvSpPr>
          <p:cNvPr id="17" name="Текст 1">
            <a:extLst>
              <a:ext uri="{FF2B5EF4-FFF2-40B4-BE49-F238E27FC236}">
                <a16:creationId xmlns:a16="http://schemas.microsoft.com/office/drawing/2014/main" id="{788EB976-C87C-B1E3-4DD0-84BD1501333B}"/>
              </a:ext>
            </a:extLst>
          </p:cNvPr>
          <p:cNvSpPr txBox="1">
            <a:spLocks/>
          </p:cNvSpPr>
          <p:nvPr/>
        </p:nvSpPr>
        <p:spPr>
          <a:xfrm>
            <a:off x="672677" y="4084688"/>
            <a:ext cx="4038618" cy="1063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5000"/>
              </a:lnSpc>
              <a:buFont typeface="Noto Sans Symbols"/>
              <a:buNone/>
            </a:pPr>
            <a:r>
              <a:rPr lang="ru-RU" sz="1800" spc="-1" dirty="0">
                <a:latin typeface="Arial"/>
              </a:rPr>
              <a:t>Выбрана нейросеть, обученная с ранней остановкой</a:t>
            </a:r>
          </a:p>
          <a:p>
            <a:pPr marL="76200" indent="0">
              <a:lnSpc>
                <a:spcPct val="115000"/>
              </a:lnSpc>
              <a:buFont typeface="Noto Sans Symbols"/>
              <a:buNone/>
            </a:pPr>
            <a:endParaRPr lang="ru-RU" sz="1800" spc="-1" dirty="0">
              <a:solidFill>
                <a:srgbClr val="333333"/>
              </a:solidFill>
              <a:latin typeface="Arial"/>
            </a:endParaRPr>
          </a:p>
          <a:p>
            <a:pPr marL="76200" indent="0">
              <a:lnSpc>
                <a:spcPct val="100000"/>
              </a:lnSpc>
              <a:buFont typeface="Noto Sans Symbols"/>
              <a:buNone/>
            </a:pPr>
            <a:endParaRPr lang="ru-RU" sz="1600" spc="-1" dirty="0">
              <a:solidFill>
                <a:srgbClr val="33333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034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4C96-AAED-27C7-5E64-C704171E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4A4FD7-8BDC-2437-D229-377494200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68130A26-856D-9655-F849-4CEF21983798}"/>
              </a:ext>
            </a:extLst>
          </p:cNvPr>
          <p:cNvGrpSpPr/>
          <p:nvPr/>
        </p:nvGrpSpPr>
        <p:grpSpPr>
          <a:xfrm>
            <a:off x="3167879" y="469293"/>
            <a:ext cx="591685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EB3777D-A430-7B95-AB73-DCE3AA54A1E7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Разработка веб-приложения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C7B035E4-1447-538D-4DDA-49666709DCA3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686648E6-F56B-BF93-BE22-99F9B24EE1C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629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C81E72-CE3E-4037-7A01-40496B50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380" y="2269067"/>
            <a:ext cx="7810782" cy="363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73EA7-8463-0D22-EF19-FFF12A712C73}"/>
              </a:ext>
            </a:extLst>
          </p:cNvPr>
          <p:cNvSpPr txBox="1"/>
          <p:nvPr/>
        </p:nvSpPr>
        <p:spPr>
          <a:xfrm>
            <a:off x="2201333" y="1515533"/>
            <a:ext cx="688339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+mn-lt"/>
              </a:rPr>
              <a:t>Стартовая страница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08465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19C47-26D1-49EE-BD2E-A50D9FA01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058C6C-14BA-E451-DC9B-3054100BF5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BD15859-A036-A791-C337-B941300C8A00}"/>
              </a:ext>
            </a:extLst>
          </p:cNvPr>
          <p:cNvGrpSpPr/>
          <p:nvPr/>
        </p:nvGrpSpPr>
        <p:grpSpPr>
          <a:xfrm>
            <a:off x="3167879" y="469293"/>
            <a:ext cx="591685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C4EE3625-0879-68FA-5B14-78FC3051D79F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Разработка веб-приложения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287F2AB6-EDD8-790B-9033-B20A93076635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8F92D664-36A1-1AED-1E78-F41EF0EC386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629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C8323E-30B0-C467-9202-B01E0031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32" y="1247773"/>
            <a:ext cx="3953951" cy="4548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1046A2-29AE-11FA-BBAB-95D92A088216}"/>
              </a:ext>
            </a:extLst>
          </p:cNvPr>
          <p:cNvSpPr txBox="1"/>
          <p:nvPr/>
        </p:nvSpPr>
        <p:spPr>
          <a:xfrm>
            <a:off x="728116" y="5796223"/>
            <a:ext cx="389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Ввод входных параметров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CBA4CA-5790-9279-8F6C-85FD90A9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551" y="1247773"/>
            <a:ext cx="3894667" cy="51862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CD2A6F-39C7-BFE6-5328-AEF3705C5DC0}"/>
              </a:ext>
            </a:extLst>
          </p:cNvPr>
          <p:cNvSpPr txBox="1"/>
          <p:nvPr/>
        </p:nvSpPr>
        <p:spPr>
          <a:xfrm>
            <a:off x="4860538" y="5796223"/>
            <a:ext cx="2531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Вывод результата</a:t>
            </a:r>
          </a:p>
        </p:txBody>
      </p:sp>
    </p:spTree>
    <p:extLst>
      <p:ext uri="{BB962C8B-B14F-4D97-AF65-F5344CB8AC3E}">
        <p14:creationId xmlns:p14="http://schemas.microsoft.com/office/powerpoint/2010/main" val="150558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2FC7B-555F-F0E2-473B-F6A3E0A15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FE0451-F393-547D-C5E6-57D9D3959A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2FBA029-3F4C-B566-5ACD-59E8C2C0795D}"/>
              </a:ext>
            </a:extLst>
          </p:cNvPr>
          <p:cNvGrpSpPr/>
          <p:nvPr/>
        </p:nvGrpSpPr>
        <p:grpSpPr>
          <a:xfrm>
            <a:off x="3167879" y="469293"/>
            <a:ext cx="5916853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560C51D3-FEB6-592B-5FD1-FB72DD24D6C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Разработка веб-приложения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370A2F71-6D3F-0081-8F6D-2F5483076A0B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80D1BEC4-10D8-D2E6-F937-D14985D8DB9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0629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B1F26C-D1FE-DDD2-2F90-3096F3E47EBB}"/>
              </a:ext>
            </a:extLst>
          </p:cNvPr>
          <p:cNvSpPr txBox="1"/>
          <p:nvPr/>
        </p:nvSpPr>
        <p:spPr>
          <a:xfrm>
            <a:off x="661813" y="5897884"/>
            <a:ext cx="389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Ввод входных параметров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1FC22-157E-8850-C886-D1A0F24A1EF7}"/>
              </a:ext>
            </a:extLst>
          </p:cNvPr>
          <p:cNvSpPr txBox="1"/>
          <p:nvPr/>
        </p:nvSpPr>
        <p:spPr>
          <a:xfrm>
            <a:off x="4830233" y="5897884"/>
            <a:ext cx="2531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Вывод результата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08B147-A34F-3C84-A904-881E4099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2" y="1261533"/>
            <a:ext cx="3807171" cy="46363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756458-AD77-72F5-F6AD-A789C56D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519" y="1261533"/>
            <a:ext cx="3608213" cy="51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79" y="469293"/>
            <a:ext cx="5510453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Итоговые результаты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26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6C965-CC91-0999-728A-EBED4A0891CD}"/>
              </a:ext>
            </a:extLst>
          </p:cNvPr>
          <p:cNvSpPr txBox="1"/>
          <p:nvPr/>
        </p:nvSpPr>
        <p:spPr>
          <a:xfrm>
            <a:off x="558782" y="2246546"/>
            <a:ext cx="10935805" cy="3978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spc="-1" dirty="0"/>
              <a:t>Дальнейшие поиски решения могут включать:</a:t>
            </a:r>
          </a:p>
          <a:p>
            <a:pPr marL="432000" indent="-323640">
              <a:spcBef>
                <a:spcPts val="850"/>
              </a:spcBef>
              <a:buSzPct val="45000"/>
              <a:buFont typeface="Wingdings" charset="2"/>
              <a:buChar char=""/>
            </a:pPr>
            <a:r>
              <a:rPr lang="ru-RU" sz="2400" spc="-1" dirty="0"/>
              <a:t>консультация у экспертов в предметной области</a:t>
            </a:r>
          </a:p>
          <a:p>
            <a:pPr marL="432000" indent="-323640">
              <a:spcBef>
                <a:spcPts val="850"/>
              </a:spcBef>
              <a:buSzPct val="45000"/>
              <a:buFont typeface="Wingdings" charset="2"/>
              <a:buChar char=""/>
            </a:pPr>
            <a:r>
              <a:rPr lang="ru-RU" sz="2400" spc="-1" dirty="0"/>
              <a:t>углубление в изучение нейросетей, использование различной архитектуры, параметров обучения</a:t>
            </a:r>
          </a:p>
          <a:p>
            <a:pPr marL="432000" indent="-323640">
              <a:spcBef>
                <a:spcPts val="850"/>
              </a:spcBef>
              <a:buSzPct val="45000"/>
              <a:buFont typeface="Wingdings" charset="2"/>
              <a:buChar char=""/>
            </a:pPr>
            <a:r>
              <a:rPr lang="ru-RU" sz="2400" spc="-1" dirty="0"/>
              <a:t>исследовать сырые данные, использовать другие методы очистки и подготовки</a:t>
            </a:r>
          </a:p>
          <a:p>
            <a:pPr marL="432000" indent="-323640">
              <a:spcBef>
                <a:spcPts val="850"/>
              </a:spcBef>
              <a:buSzPct val="45000"/>
              <a:buFont typeface="Wingdings" charset="2"/>
              <a:buChar char=""/>
            </a:pPr>
            <a:r>
              <a:rPr lang="ru-RU" sz="2400" spc="-1" dirty="0"/>
              <a:t>провести отбор признаков и уменьшение размерности</a:t>
            </a:r>
          </a:p>
          <a:p>
            <a:pPr marL="432000" indent="-323640">
              <a:spcBef>
                <a:spcPts val="850"/>
              </a:spcBef>
              <a:buSzPct val="45000"/>
              <a:buFont typeface="Wingdings" charset="2"/>
              <a:buChar char=""/>
            </a:pPr>
            <a:r>
              <a:rPr lang="ru-RU" sz="2400" spc="-1" dirty="0"/>
              <a:t>провести тщательный подбор </a:t>
            </a:r>
            <a:r>
              <a:rPr lang="ru-RU" sz="2400" spc="-1" dirty="0" err="1"/>
              <a:t>гиперпараметров</a:t>
            </a:r>
            <a:r>
              <a:rPr lang="ru-RU" sz="2400" spc="-1" dirty="0"/>
              <a:t> градиентного </a:t>
            </a:r>
            <a:r>
              <a:rPr lang="ru-RU" sz="2400" spc="-1" dirty="0" err="1"/>
              <a:t>бустинга</a:t>
            </a:r>
            <a:endParaRPr lang="ru-RU" sz="2400" spc="-1" dirty="0"/>
          </a:p>
          <a:p>
            <a:pPr algn="l"/>
            <a:endParaRPr lang="ru-RU" sz="23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815B8F-74BE-4969-119E-FA2986582BDC}"/>
              </a:ext>
            </a:extLst>
          </p:cNvPr>
          <p:cNvSpPr txBox="1"/>
          <p:nvPr/>
        </p:nvSpPr>
        <p:spPr>
          <a:xfrm>
            <a:off x="1651000" y="1515533"/>
            <a:ext cx="800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Задача в целом не решена, модели не оптимальны</a:t>
            </a: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8C9C4-8483-2352-1631-DEA48EFEC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E78C109-CB56-60EE-613C-568204F48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494626" cy="506864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hlinkClick r:id="rId2"/>
              </a:rPr>
              <a:t>Датасет со свойствами композитов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представлен из двух таблиц формата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Excel: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1) «</a:t>
            </a: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X_bp.xlsx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» (</a:t>
            </a: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матрица из </a:t>
            </a:r>
            <a:r>
              <a:rPr lang="ru-RU" sz="1600" spc="-1" dirty="0" err="1">
                <a:solidFill>
                  <a:srgbClr val="333333"/>
                </a:solidFill>
                <a:latin typeface="Arial"/>
                <a:ea typeface="DejaVu Sans"/>
              </a:rPr>
              <a:t>базальтопластика</a:t>
            </a: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, признаков: 10 и индекс, строк: 1023),</a:t>
            </a:r>
          </a:p>
          <a:p>
            <a:pPr marL="0" indent="0" algn="just">
              <a:buNone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2) «</a:t>
            </a:r>
            <a:r>
              <a:rPr lang="ru-RU" sz="1600" b="1" dirty="0">
                <a:latin typeface="Times New Roman" panose="02020603050405020304" pitchFamily="18" charset="0"/>
                <a:ea typeface="Calibri" panose="020F0502020204030204" pitchFamily="34" charset="0"/>
              </a:rPr>
              <a:t>X_nup.xlsx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» (</a:t>
            </a: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наполнитель из углепластика, признаков: 3 и индекс, строк 1040)</a:t>
            </a: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indent="0" algn="just">
              <a:buNone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Проведено объединение таблиц по индексной колонке с помощью типа объединения INNER.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объём объединенного датасета: 1023 записи по каждому показателю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пропуски отсутствуют (пустых значений нет), дубликатов нет, уникальные значения приведены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8E073F2-3831-D3B8-F299-8CA497714A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A015C7D8-FF83-5A26-1423-6782E8E594A6}"/>
              </a:ext>
            </a:extLst>
          </p:cNvPr>
          <p:cNvGrpSpPr/>
          <p:nvPr/>
        </p:nvGrpSpPr>
        <p:grpSpPr>
          <a:xfrm>
            <a:off x="3167880" y="469293"/>
            <a:ext cx="5612227" cy="666000"/>
            <a:chOff x="1476752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47619C0-76F0-AC20-F042-BCCAE58B72D5}"/>
                </a:ext>
              </a:extLst>
            </p:cNvPr>
            <p:cNvSpPr/>
            <p:nvPr/>
          </p:nvSpPr>
          <p:spPr>
            <a:xfrm>
              <a:off x="1476752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  <a:ea typeface="DejaVu Sans"/>
                </a:rPr>
                <a:t>Разведочный анализ данных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94E71549-8F06-11B6-C7BF-A03C58AAD98A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AB9BB54E-7D24-00C3-CE69-57DA5596E64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24767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F90304-3252-F55C-5FB9-0478319EB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9" y="3348064"/>
            <a:ext cx="4160881" cy="3040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2CF03C-2BAC-0B80-D339-EB69171F0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970" y="3359401"/>
            <a:ext cx="3579619" cy="30406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2149D70-ACB4-775D-05ED-1744D6504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589" y="3370737"/>
            <a:ext cx="3675603" cy="30406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9A4270B-CE36-9F26-494F-422537D06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3344" y="2427326"/>
            <a:ext cx="1978090" cy="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36E1D-96FC-0523-AEE9-4EA0AD03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AB0DE70-CFF7-6864-F44D-F5DDA2ACA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Представлены основные характеристики параметров датасета:</a:t>
            </a:r>
          </a:p>
          <a:p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количество элементов, средние, медианные значения параметров,</a:t>
            </a:r>
          </a:p>
          <a:p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минимальные, максимальные значения параметров, их среднеквадратичное отклонение и квартили.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2CBC88-4EEB-D4B2-4A01-4DEE204DB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CD886CF9-A650-C872-424A-82B7F8F3581E}"/>
              </a:ext>
            </a:extLst>
          </p:cNvPr>
          <p:cNvGrpSpPr/>
          <p:nvPr/>
        </p:nvGrpSpPr>
        <p:grpSpPr>
          <a:xfrm>
            <a:off x="3167880" y="469293"/>
            <a:ext cx="5061720" cy="666000"/>
            <a:chOff x="1476753" y="3499669"/>
            <a:chExt cx="609619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4149DB1-2857-DBCC-B2FD-25FE0A756286}"/>
                </a:ext>
              </a:extLst>
            </p:cNvPr>
            <p:cNvSpPr/>
            <p:nvPr/>
          </p:nvSpPr>
          <p:spPr>
            <a:xfrm>
              <a:off x="1476753" y="3499669"/>
              <a:ext cx="609619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Описательная статистика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D680ACA8-BF81-809C-F979-FF8BFEFBF07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13151B67-CDAF-5C93-3AA3-49536AE10DC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19783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EE3192-1D82-10F1-C0E0-265F58626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54" y="2583027"/>
            <a:ext cx="6599492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23CE3-6C65-70F5-8637-80258CEC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CA1F985-23D1-A52B-7497-B2125FBDF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02F3FC-3BAF-33DA-0677-68003537DD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6D9ED4D-83FC-E55F-3A2A-EA312A3DD165}"/>
              </a:ext>
            </a:extLst>
          </p:cNvPr>
          <p:cNvGrpSpPr/>
          <p:nvPr/>
        </p:nvGrpSpPr>
        <p:grpSpPr>
          <a:xfrm>
            <a:off x="3167879" y="469293"/>
            <a:ext cx="5630888" cy="666000"/>
            <a:chOff x="1476752" y="3499669"/>
            <a:chExt cx="678168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3561070-E76F-8C23-05E3-C8495464AE71}"/>
                </a:ext>
              </a:extLst>
            </p:cNvPr>
            <p:cNvSpPr/>
            <p:nvPr/>
          </p:nvSpPr>
          <p:spPr>
            <a:xfrm>
              <a:off x="1476752" y="3499669"/>
              <a:ext cx="678168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Гистограммы распределения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04565926-0AA6-F68A-3865-27D0C249075A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15FF3200-9B4E-FD9D-DE79-1A412FBC910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954252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C82A6-875D-DB50-CCD6-041DFAD2E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66" y="1385155"/>
            <a:ext cx="10399493" cy="493845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A6D1E8A-7D68-6ECC-AA2E-68728C823CC8}"/>
              </a:ext>
            </a:extLst>
          </p:cNvPr>
          <p:cNvSpPr/>
          <p:nvPr/>
        </p:nvSpPr>
        <p:spPr>
          <a:xfrm>
            <a:off x="6955818" y="4695934"/>
            <a:ext cx="35275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Соотношение матрица-наполнитель</a:t>
            </a:r>
          </a:p>
          <a:p>
            <a:r>
              <a:rPr lang="ru-RU" sz="800" dirty="0"/>
              <a:t>Плотность, кг/м3</a:t>
            </a:r>
          </a:p>
          <a:p>
            <a:r>
              <a:rPr lang="ru-RU" sz="800" dirty="0"/>
              <a:t>Модуль упругости, ГПа</a:t>
            </a:r>
          </a:p>
          <a:p>
            <a:r>
              <a:rPr lang="ru-RU" sz="800" dirty="0"/>
              <a:t>Количество отвердителя, м.%</a:t>
            </a:r>
          </a:p>
          <a:p>
            <a:r>
              <a:rPr lang="ru-RU" sz="800" dirty="0"/>
              <a:t>Содержание эпоксидных групп,%_2</a:t>
            </a:r>
          </a:p>
          <a:p>
            <a:r>
              <a:rPr lang="ru-RU" sz="800" dirty="0"/>
              <a:t>Температура вспышки, С_2</a:t>
            </a:r>
          </a:p>
          <a:p>
            <a:r>
              <a:rPr lang="ru-RU" sz="800" dirty="0"/>
              <a:t>Поверхностная плотность, г/м2</a:t>
            </a:r>
          </a:p>
          <a:p>
            <a:r>
              <a:rPr lang="ru-RU" sz="800" dirty="0"/>
              <a:t>Модуль упругости при растяжении, ГПа</a:t>
            </a:r>
          </a:p>
          <a:p>
            <a:r>
              <a:rPr lang="ru-RU" sz="800" dirty="0"/>
              <a:t>Прочность при растяжении, МПа</a:t>
            </a:r>
          </a:p>
          <a:p>
            <a:r>
              <a:rPr lang="ru-RU" sz="800" dirty="0"/>
              <a:t>Потребление смолы, г/м2</a:t>
            </a:r>
          </a:p>
          <a:p>
            <a:r>
              <a:rPr lang="ru-RU" sz="800" dirty="0"/>
              <a:t>Угол нашивки, град</a:t>
            </a:r>
          </a:p>
          <a:p>
            <a:r>
              <a:rPr lang="ru-RU" sz="800" dirty="0"/>
              <a:t>Шаг нашивки</a:t>
            </a:r>
          </a:p>
          <a:p>
            <a:r>
              <a:rPr lang="ru-RU" sz="800" dirty="0"/>
              <a:t>Плотность нашивки</a:t>
            </a:r>
          </a:p>
        </p:txBody>
      </p:sp>
    </p:spTree>
    <p:extLst>
      <p:ext uri="{BB962C8B-B14F-4D97-AF65-F5344CB8AC3E}">
        <p14:creationId xmlns:p14="http://schemas.microsoft.com/office/powerpoint/2010/main" val="45405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DA9F-2098-D1F7-74DA-A517FFD6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BC2A0C9-1D6D-9D8B-7D6B-20C23430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E8916E-5119-74A7-7D6C-D0FFAB2D52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40C4091C-4786-26E8-9B51-7D591AE9D0E7}"/>
              </a:ext>
            </a:extLst>
          </p:cNvPr>
          <p:cNvGrpSpPr/>
          <p:nvPr/>
        </p:nvGrpSpPr>
        <p:grpSpPr>
          <a:xfrm>
            <a:off x="3032413" y="469293"/>
            <a:ext cx="2864536" cy="666000"/>
            <a:chOff x="1476753" y="3499669"/>
            <a:chExt cx="3449968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FB737DA-6A5D-7439-74AF-58407492FBB5}"/>
                </a:ext>
              </a:extLst>
            </p:cNvPr>
            <p:cNvSpPr/>
            <p:nvPr/>
          </p:nvSpPr>
          <p:spPr>
            <a:xfrm>
              <a:off x="1476753" y="3499669"/>
              <a:ext cx="344996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Ящик с усами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14EA7172-1414-2936-5F50-A0BF4162A6E7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752B99D8-1C0F-0BAC-5DF8-B67FBDAEA7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15812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15883F5-8610-54C4-4422-720712A63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316" y="1327180"/>
            <a:ext cx="11518231" cy="506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273647C-6E5D-9A02-E8B9-2FE2CFC1B89B}"/>
              </a:ext>
            </a:extLst>
          </p:cNvPr>
          <p:cNvSpPr/>
          <p:nvPr/>
        </p:nvSpPr>
        <p:spPr>
          <a:xfrm>
            <a:off x="7003278" y="4718608"/>
            <a:ext cx="247402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Соотношение матрица-наполнитель</a:t>
            </a:r>
          </a:p>
          <a:p>
            <a:r>
              <a:rPr lang="ru-RU" sz="800" dirty="0"/>
              <a:t>Плотность, кг/м3</a:t>
            </a:r>
          </a:p>
          <a:p>
            <a:r>
              <a:rPr lang="ru-RU" sz="800" dirty="0"/>
              <a:t>Модуль упругости, ГПа</a:t>
            </a:r>
          </a:p>
          <a:p>
            <a:r>
              <a:rPr lang="ru-RU" sz="800" dirty="0"/>
              <a:t>Количество отвердителя, м.%</a:t>
            </a:r>
          </a:p>
          <a:p>
            <a:r>
              <a:rPr lang="ru-RU" sz="800" dirty="0"/>
              <a:t>Содержание эпоксидных групп,%_2</a:t>
            </a:r>
          </a:p>
          <a:p>
            <a:r>
              <a:rPr lang="ru-RU" sz="800" dirty="0"/>
              <a:t>Температура вспышки, С_2</a:t>
            </a:r>
          </a:p>
          <a:p>
            <a:r>
              <a:rPr lang="ru-RU" sz="800" dirty="0"/>
              <a:t>Поверхностная плотность, г/м2</a:t>
            </a:r>
          </a:p>
          <a:p>
            <a:r>
              <a:rPr lang="ru-RU" sz="800" dirty="0"/>
              <a:t>Модуль упругости при растяжении, ГПа</a:t>
            </a:r>
          </a:p>
          <a:p>
            <a:r>
              <a:rPr lang="ru-RU" sz="800" dirty="0"/>
              <a:t>Прочность при растяжении, МПа</a:t>
            </a:r>
          </a:p>
          <a:p>
            <a:r>
              <a:rPr lang="ru-RU" sz="800" dirty="0"/>
              <a:t>Потребление смолы, г/м2</a:t>
            </a:r>
          </a:p>
          <a:p>
            <a:r>
              <a:rPr lang="ru-RU" sz="800" dirty="0"/>
              <a:t>Угол нашивки, град</a:t>
            </a:r>
          </a:p>
          <a:p>
            <a:r>
              <a:rPr lang="ru-RU" sz="800" dirty="0"/>
              <a:t>Шаг нашивки</a:t>
            </a:r>
          </a:p>
          <a:p>
            <a:r>
              <a:rPr lang="ru-RU" sz="800" dirty="0"/>
              <a:t>Плотность нашивки</a:t>
            </a:r>
          </a:p>
        </p:txBody>
      </p:sp>
    </p:spTree>
    <p:extLst>
      <p:ext uri="{BB962C8B-B14F-4D97-AF65-F5344CB8AC3E}">
        <p14:creationId xmlns:p14="http://schemas.microsoft.com/office/powerpoint/2010/main" val="297103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3C1A2-DD32-6E08-A2BC-1F5AC5CFB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8AFF2B9-033F-0E6F-4297-5E4A14935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11350868" cy="5068649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Выбросы имеются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точки стоят очень далеко от облака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Зависимости не просматриваются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A46F0C-FFC4-47C7-8CF4-BA45ACCB0A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94637C9B-ADD7-FEFD-5F3F-F2CD026C3539}"/>
              </a:ext>
            </a:extLst>
          </p:cNvPr>
          <p:cNvGrpSpPr/>
          <p:nvPr/>
        </p:nvGrpSpPr>
        <p:grpSpPr>
          <a:xfrm>
            <a:off x="3167880" y="469293"/>
            <a:ext cx="7085253" cy="666000"/>
            <a:chOff x="1476754" y="3499669"/>
            <a:chExt cx="448005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A502286-F273-036B-5173-0EF950FA232C}"/>
                </a:ext>
              </a:extLst>
            </p:cNvPr>
            <p:cNvSpPr/>
            <p:nvPr/>
          </p:nvSpPr>
          <p:spPr>
            <a:xfrm>
              <a:off x="1476754" y="3499669"/>
              <a:ext cx="448005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Попарные графики рассеивания точек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ABEEF6EE-F614-7BDF-1889-099DA9C2383A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351023F9-3C56-6068-2F15-05FE9DE3F43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6676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Изображение4">
            <a:extLst>
              <a:ext uri="{FF2B5EF4-FFF2-40B4-BE49-F238E27FC236}">
                <a16:creationId xmlns:a16="http://schemas.microsoft.com/office/drawing/2014/main" id="{AD5EE170-0601-241C-90B3-BFDBC33BD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04386" y="1418853"/>
            <a:ext cx="5100215" cy="48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3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ACBCC-569C-D3FD-5AFE-81AE5E628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BC85234-51CB-9624-7095-A487C04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4954693" cy="5068649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Коэффициенты корреляции близки к нулю;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Самая высокая зависимость между углом нашивки и плотностью нашивки (0,11);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Нормальное распределение у всех признаков;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зависимость не просматривается.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25C8CF6-415D-3AB8-699E-5608150EA1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67D7F02-ADB4-BABD-8AFF-04A572E88899}"/>
              </a:ext>
            </a:extLst>
          </p:cNvPr>
          <p:cNvGrpSpPr/>
          <p:nvPr/>
        </p:nvGrpSpPr>
        <p:grpSpPr>
          <a:xfrm>
            <a:off x="3167879" y="469293"/>
            <a:ext cx="5832188" cy="666000"/>
            <a:chOff x="1476752" y="3499669"/>
            <a:chExt cx="5208949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30C39140-A203-5067-2887-88E3CCFE3074}"/>
                </a:ext>
              </a:extLst>
            </p:cNvPr>
            <p:cNvSpPr/>
            <p:nvPr/>
          </p:nvSpPr>
          <p:spPr>
            <a:xfrm>
              <a:off x="1476752" y="3499669"/>
              <a:ext cx="509688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Тепловая матрица корреляции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11B9D040-4D9A-005C-BD5C-EFD7ED8E9D3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E0B43E2F-4CE3-4A70-62E9-E0D93C0601B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95652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542DF3-7A09-316B-DD9C-802E2DE3A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7" y="1346174"/>
            <a:ext cx="6032888" cy="50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D7A6E-A97A-856E-FDDC-C45F0A5AB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257F6BE-54E1-868F-3DF7-558363E13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566" y="1320058"/>
            <a:ext cx="5641069" cy="5068649"/>
          </a:xfrm>
        </p:spPr>
        <p:txBody>
          <a:bodyPr>
            <a:noAutofit/>
          </a:bodyPr>
          <a:lstStyle/>
          <a:p>
            <a:pPr marL="76200" indent="0">
              <a:lnSpc>
                <a:spcPct val="100000"/>
              </a:lnSpc>
              <a:spcAft>
                <a:spcPts val="850"/>
              </a:spcAft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Найдено первоначально:</a:t>
            </a:r>
            <a:endParaRPr lang="ru-RU" sz="16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методом 3-х сигм — 24 выброса</a:t>
            </a:r>
            <a:endParaRPr lang="ru-RU" sz="1600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  <a:ea typeface="DejaVu Sans"/>
              </a:rPr>
              <a:t>методом межквартильных расстояний — 93 выброса.</a:t>
            </a:r>
          </a:p>
          <a:p>
            <a:pPr marL="109080" indent="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None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Для более точного построения модели использован для очистки метод межквартильных расстояний трижды:</a:t>
            </a: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Осталось 922 строки очищенного датасета;</a:t>
            </a: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Тепловая матрица корреляции изменилась незначительно;</a:t>
            </a:r>
          </a:p>
          <a:p>
            <a:pPr marL="432000" indent="-32292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1600" spc="-1" dirty="0">
                <a:solidFill>
                  <a:srgbClr val="333333"/>
                </a:solidFill>
                <a:latin typeface="Arial"/>
              </a:rPr>
              <a:t>отсутствие линейной зависимости между признаками.</a:t>
            </a:r>
          </a:p>
          <a:p>
            <a:pPr marL="109080" indent="0">
              <a:lnSpc>
                <a:spcPct val="100000"/>
              </a:lnSpc>
              <a:spcAft>
                <a:spcPts val="850"/>
              </a:spcAft>
              <a:buClr>
                <a:srgbClr val="3465A4"/>
              </a:buClr>
              <a:buSzPct val="65000"/>
              <a:buNone/>
            </a:pPr>
            <a:endParaRPr lang="ru-RU" sz="1600" spc="-1" dirty="0">
              <a:latin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10530-2839-32BB-C688-BC0174756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A9E4B3-DA87-94C2-2462-8FD28763BAD7}"/>
              </a:ext>
            </a:extLst>
          </p:cNvPr>
          <p:cNvGrpSpPr/>
          <p:nvPr/>
        </p:nvGrpSpPr>
        <p:grpSpPr>
          <a:xfrm>
            <a:off x="3167880" y="469293"/>
            <a:ext cx="2039120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6473FF6D-5D89-3F1B-1356-091E7648C9E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ru-RU" sz="2800" b="1" spc="-1" dirty="0">
                  <a:solidFill>
                    <a:srgbClr val="333333"/>
                  </a:solidFill>
                  <a:latin typeface="Arial"/>
                </a:rPr>
                <a:t>Выбросы</a:t>
              </a:r>
              <a:endParaRPr lang="ru-RU" sz="2800" spc="-1" dirty="0">
                <a:latin typeface="Arial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E118220A-58E5-7820-3090-AF2A82F3E776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C4210CB-6577-E417-F1C4-40B4951C9EF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AF95EE-FED8-9425-2484-BBB31EDF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90134"/>
            <a:ext cx="5769897" cy="48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1192</Words>
  <Application>Microsoft Office PowerPoint</Application>
  <PresentationFormat>Широкоэкранный</PresentationFormat>
  <Paragraphs>276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Times New Roman</vt:lpstr>
      <vt:lpstr>ALS Sector Bold</vt:lpstr>
      <vt:lpstr>Symbol</vt:lpstr>
      <vt:lpstr>Open Sans</vt:lpstr>
      <vt:lpstr>Arial</vt:lpstr>
      <vt:lpstr>ALS Sector Regular</vt:lpstr>
      <vt:lpstr>Noto Sans Symbols</vt:lpstr>
      <vt:lpstr>Wingdings</vt:lpstr>
      <vt:lpstr>DejaVu Sans</vt:lpstr>
      <vt:lpstr>If,kjyVUNE_28012021</vt:lpstr>
      <vt:lpstr>ВЫПУСКНАЯ КВАЛИФИКАЦИОННАЯ РАБОТА по курсу «Data Science Pro»  Тема: Прогнозирование конечных свойств  новых материалов (композиционных материалов)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Андрей</cp:lastModifiedBy>
  <cp:revision>102</cp:revision>
  <dcterms:created xsi:type="dcterms:W3CDTF">2021-02-24T09:03:25Z</dcterms:created>
  <dcterms:modified xsi:type="dcterms:W3CDTF">2025-10-03T16:18:30Z</dcterms:modified>
</cp:coreProperties>
</file>